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632" r:id="rId2"/>
    <p:sldId id="257" r:id="rId3"/>
    <p:sldId id="260" r:id="rId4"/>
    <p:sldId id="633" r:id="rId5"/>
    <p:sldId id="634" r:id="rId6"/>
    <p:sldId id="635" r:id="rId7"/>
    <p:sldId id="637" r:id="rId8"/>
    <p:sldId id="638" r:id="rId9"/>
    <p:sldId id="640" r:id="rId10"/>
    <p:sldId id="639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9" r:id="rId19"/>
    <p:sldId id="650" r:id="rId20"/>
    <p:sldId id="648" r:id="rId21"/>
    <p:sldId id="651" r:id="rId22"/>
    <p:sldId id="652" r:id="rId23"/>
    <p:sldId id="653" r:id="rId24"/>
    <p:sldId id="631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algun Gothic" panose="020B0503020000020004" pitchFamily="34" charset="-127"/>
      <p:regular r:id="rId32"/>
      <p:bold r:id="rId33"/>
    </p:embeddedFont>
    <p:embeddedFont>
      <p:font typeface="Montserrat SemiBold" panose="00000700000000000000" pitchFamily="2" charset="0"/>
      <p:bold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D577"/>
    <a:srgbClr val="64C874"/>
    <a:srgbClr val="B8FF6A"/>
    <a:srgbClr val="00387D"/>
    <a:srgbClr val="E5F8FE"/>
    <a:srgbClr val="FFEC69"/>
    <a:srgbClr val="8BD7FD"/>
    <a:srgbClr val="77D0FD"/>
    <a:srgbClr val="52C3FC"/>
    <a:srgbClr val="FFF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81227" autoAdjust="0"/>
  </p:normalViewPr>
  <p:slideViewPr>
    <p:cSldViewPr snapToGrid="0">
      <p:cViewPr varScale="1">
        <p:scale>
          <a:sx n="159" d="100"/>
          <a:sy n="159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96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0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09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4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62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52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534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4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974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86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6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10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184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31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5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314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4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23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7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07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44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0EB4F5F-C9A6-5A29-DA5D-B6F7675C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26" y="848950"/>
            <a:ext cx="6880874" cy="2954655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ko-KR" altLang="en-US" sz="9600" b="1">
                <a:solidFill>
                  <a:schemeClr val="tx2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C0D50D8-ADD7-D656-83A8-19B46C593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750" y="0"/>
            <a:ext cx="466725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73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367C7385-5DC6-764F-E07C-7104DEF523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58100" y="0"/>
            <a:ext cx="45339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8B04A858-57E2-9D82-8309-036BAC06D7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F2739E71-758F-EA87-F1BA-434524554E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751" y="0"/>
            <a:ext cx="3413125" cy="47625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3255CA-FD6F-639D-3FB6-1D2A3C35CB85}"/>
              </a:ext>
            </a:extLst>
          </p:cNvPr>
          <p:cNvSpPr/>
          <p:nvPr userDrawn="1"/>
        </p:nvSpPr>
        <p:spPr>
          <a:xfrm>
            <a:off x="0" y="575580"/>
            <a:ext cx="11591926" cy="761819"/>
          </a:xfrm>
          <a:prstGeom prst="rect">
            <a:avLst/>
          </a:prstGeom>
          <a:solidFill>
            <a:srgbClr val="003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076" y="1724025"/>
            <a:ext cx="10991850" cy="4514850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2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C2E129-85DC-486A-D997-4E133797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4" y="575580"/>
            <a:ext cx="10896601" cy="846574"/>
          </a:xfr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buNone/>
              <a:defRPr lang="ko-KR" altLang="en-US" sz="3600" b="0" kern="120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ED2CCAC-7307-964A-2DF3-B59A549108E9}"/>
              </a:ext>
            </a:extLst>
          </p:cNvPr>
          <p:cNvGrpSpPr/>
          <p:nvPr userDrawn="1"/>
        </p:nvGrpSpPr>
        <p:grpSpPr>
          <a:xfrm flipH="1">
            <a:off x="10647750" y="808091"/>
            <a:ext cx="654615" cy="296797"/>
            <a:chOff x="6441510" y="4759084"/>
            <a:chExt cx="654615" cy="296797"/>
          </a:xfrm>
        </p:grpSpPr>
        <p:sp>
          <p:nvSpPr>
            <p:cNvPr id="161" name="화살표: 갈매기형 수장 160">
              <a:extLst>
                <a:ext uri="{FF2B5EF4-FFF2-40B4-BE49-F238E27FC236}">
                  <a16:creationId xmlns:a16="http://schemas.microsoft.com/office/drawing/2014/main" id="{2AC72020-76B0-8AB6-9A4D-1377D7E81FF9}"/>
                </a:ext>
              </a:extLst>
            </p:cNvPr>
            <p:cNvSpPr/>
            <p:nvPr/>
          </p:nvSpPr>
          <p:spPr>
            <a:xfrm>
              <a:off x="6441510" y="4759084"/>
              <a:ext cx="206940" cy="29679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화살표: 갈매기형 수장 161">
              <a:extLst>
                <a:ext uri="{FF2B5EF4-FFF2-40B4-BE49-F238E27FC236}">
                  <a16:creationId xmlns:a16="http://schemas.microsoft.com/office/drawing/2014/main" id="{F9081F4A-CEEA-756D-5076-87A78EB1CA9A}"/>
                </a:ext>
              </a:extLst>
            </p:cNvPr>
            <p:cNvSpPr/>
            <p:nvPr/>
          </p:nvSpPr>
          <p:spPr>
            <a:xfrm>
              <a:off x="6665348" y="4759084"/>
              <a:ext cx="206940" cy="29679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3" name="화살표: 갈매기형 수장 162">
              <a:extLst>
                <a:ext uri="{FF2B5EF4-FFF2-40B4-BE49-F238E27FC236}">
                  <a16:creationId xmlns:a16="http://schemas.microsoft.com/office/drawing/2014/main" id="{D2349E30-B879-B533-02FD-118668EDE2B4}"/>
                </a:ext>
              </a:extLst>
            </p:cNvPr>
            <p:cNvSpPr/>
            <p:nvPr/>
          </p:nvSpPr>
          <p:spPr>
            <a:xfrm>
              <a:off x="6889185" y="4759084"/>
              <a:ext cx="206940" cy="296797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2B85EE4B-B691-CF23-0068-4FF13FC74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209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제목 2839">
            <a:extLst>
              <a:ext uri="{FF2B5EF4-FFF2-40B4-BE49-F238E27FC236}">
                <a16:creationId xmlns:a16="http://schemas.microsoft.com/office/drawing/2014/main" id="{0D52B1B1-155A-E7DA-7E50-9729BAEE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25" y="1772279"/>
            <a:ext cx="11457553" cy="1107996"/>
          </a:xfrm>
        </p:spPr>
        <p:txBody>
          <a:bodyPr/>
          <a:lstStyle/>
          <a:p>
            <a:r>
              <a:rPr lang="en-US" altLang="ko-KR" sz="4000" b="0" dirty="0"/>
              <a:t>Adv Algorithms Final Project</a:t>
            </a:r>
            <a:endParaRPr lang="ko-KR" altLang="en-US" sz="40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7BF92-2A33-8979-2397-C0F489BEBB5D}"/>
              </a:ext>
            </a:extLst>
          </p:cNvPr>
          <p:cNvSpPr txBox="1"/>
          <p:nvPr/>
        </p:nvSpPr>
        <p:spPr>
          <a:xfrm>
            <a:off x="4582777" y="3156655"/>
            <a:ext cx="252663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just"/>
            <a:r>
              <a:rPr lang="en-US" altLang="ko-Kore-KR" sz="1600" b="1" dirty="0">
                <a:solidFill>
                  <a:schemeClr val="tx2"/>
                </a:solidFill>
              </a:rPr>
              <a:t>Optimal Binary Search</a:t>
            </a:r>
          </a:p>
          <a:p>
            <a:pPr algn="just"/>
            <a:r>
              <a:rPr lang="en-US" altLang="ko-Kore-KR" sz="1600" dirty="0">
                <a:solidFill>
                  <a:schemeClr val="tx2"/>
                </a:solidFill>
              </a:rPr>
              <a:t>Armin </a:t>
            </a:r>
            <a:r>
              <a:rPr lang="en-US" altLang="ko-Kore-KR" sz="1600" dirty="0" err="1">
                <a:solidFill>
                  <a:schemeClr val="tx2"/>
                </a:solidFill>
              </a:rPr>
              <a:t>Felahatpisheh</a:t>
            </a:r>
            <a:endParaRPr lang="en-US" altLang="ko-Kore-KR" sz="1600" dirty="0">
              <a:solidFill>
                <a:schemeClr val="tx2"/>
              </a:solidFill>
            </a:endParaRPr>
          </a:p>
        </p:txBody>
      </p:sp>
      <p:sp>
        <p:nvSpPr>
          <p:cNvPr id="1932" name="직사각형 1931">
            <a:extLst>
              <a:ext uri="{FF2B5EF4-FFF2-40B4-BE49-F238E27FC236}">
                <a16:creationId xmlns:a16="http://schemas.microsoft.com/office/drawing/2014/main" id="{08FF4FEE-AA8B-C38B-0352-88332FC74E48}"/>
              </a:ext>
            </a:extLst>
          </p:cNvPr>
          <p:cNvSpPr/>
          <p:nvPr/>
        </p:nvSpPr>
        <p:spPr>
          <a:xfrm>
            <a:off x="0" y="4526573"/>
            <a:ext cx="12192000" cy="761819"/>
          </a:xfrm>
          <a:prstGeom prst="rect">
            <a:avLst/>
          </a:prstGeom>
          <a:solidFill>
            <a:srgbClr val="003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307562" y="4791751"/>
            <a:ext cx="4767209" cy="23146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algn="dist"/>
            <a:endParaRPr lang="ko-KR" altLang="en-US" sz="1000" dirty="0">
              <a:solidFill>
                <a:schemeClr val="bg1"/>
              </a:solidFill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1937" name="화살표: 갈매기형 수장 1936">
            <a:extLst>
              <a:ext uri="{FF2B5EF4-FFF2-40B4-BE49-F238E27FC236}">
                <a16:creationId xmlns:a16="http://schemas.microsoft.com/office/drawing/2014/main" id="{7F58ADFE-8879-8855-955D-E33E3DF6BF59}"/>
              </a:ext>
            </a:extLst>
          </p:cNvPr>
          <p:cNvSpPr/>
          <p:nvPr/>
        </p:nvSpPr>
        <p:spPr>
          <a:xfrm>
            <a:off x="6441510" y="4759084"/>
            <a:ext cx="206940" cy="29679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38" name="화살표: 갈매기형 수장 1937">
            <a:extLst>
              <a:ext uri="{FF2B5EF4-FFF2-40B4-BE49-F238E27FC236}">
                <a16:creationId xmlns:a16="http://schemas.microsoft.com/office/drawing/2014/main" id="{6E22A50B-97E4-D198-093C-E0D0012413A4}"/>
              </a:ext>
            </a:extLst>
          </p:cNvPr>
          <p:cNvSpPr/>
          <p:nvPr/>
        </p:nvSpPr>
        <p:spPr>
          <a:xfrm>
            <a:off x="6665348" y="4759084"/>
            <a:ext cx="206940" cy="296797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39" name="화살표: 갈매기형 수장 1938">
            <a:extLst>
              <a:ext uri="{FF2B5EF4-FFF2-40B4-BE49-F238E27FC236}">
                <a16:creationId xmlns:a16="http://schemas.microsoft.com/office/drawing/2014/main" id="{5DF1A22E-E346-AC67-50AF-A372767F8D04}"/>
              </a:ext>
            </a:extLst>
          </p:cNvPr>
          <p:cNvSpPr/>
          <p:nvPr/>
        </p:nvSpPr>
        <p:spPr>
          <a:xfrm>
            <a:off x="6889185" y="4759084"/>
            <a:ext cx="206940" cy="296797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41" name="직사각형 1940">
            <a:extLst>
              <a:ext uri="{FF2B5EF4-FFF2-40B4-BE49-F238E27FC236}">
                <a16:creationId xmlns:a16="http://schemas.microsoft.com/office/drawing/2014/main" id="{2DB310CA-BE52-41B2-437B-3E0198014B8C}"/>
              </a:ext>
            </a:extLst>
          </p:cNvPr>
          <p:cNvSpPr/>
          <p:nvPr/>
        </p:nvSpPr>
        <p:spPr>
          <a:xfrm>
            <a:off x="5846093" y="1395887"/>
            <a:ext cx="628650" cy="10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0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Definition Example 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4A1A2-EC5D-0707-846C-428889FF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" y="1422154"/>
            <a:ext cx="5058481" cy="319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842AA-1D83-96EB-2E53-31B2AE85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" y="4543102"/>
            <a:ext cx="947869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Definition Example 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7BCC6-8B4A-A249-2FD5-F7970F14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42" y="1422154"/>
            <a:ext cx="8218808" cy="53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8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P</a:t>
            </a:r>
            <a:r>
              <a:rPr lang="en-CA" altLang="ko-KR" b="1" dirty="0" err="1">
                <a:solidFill>
                  <a:schemeClr val="bg1"/>
                </a:solidFill>
              </a:rPr>
              <a:t>oints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3C3F3-6373-51BA-C444-E174857D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3" y="1655415"/>
            <a:ext cx="4896533" cy="498227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D14AAA3-0D6A-1EC6-9AF9-F1D83650B8A3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000966" y="1459783"/>
            <a:ext cx="6702084" cy="495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picture illustrates the Optimal BST.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example shows that an optimal binary search tree is not necessarily a tree whose overall height is smallest.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lowest expected cost of any binary search tree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k5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at the root is 2.85.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cannot we necessarily construct an optimal binary search tree by always putting the key with the greatest probability at the root. 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k5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has the biggest key but is not the root)</a:t>
            </a:r>
          </a:p>
        </p:txBody>
      </p:sp>
    </p:spTree>
    <p:extLst>
      <p:ext uri="{BB962C8B-B14F-4D97-AF65-F5344CB8AC3E}">
        <p14:creationId xmlns:p14="http://schemas.microsoft.com/office/powerpoint/2010/main" val="195326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Time Complexity of Naïve Approach 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8EC209-C574-C313-484E-B723A4FBB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24" y="2398508"/>
            <a:ext cx="1058375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Time Complexity of Naïve Approach 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3A1CB-DE9F-CF9E-6921-707F15C9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7" y="1628055"/>
            <a:ext cx="8732003" cy="52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Time Complexity of Naïve Approach 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2CEEE-6DBE-12B4-3341-1AD2FB2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714260"/>
            <a:ext cx="1099338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Building the optimal approach with DP 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9F2D2-49FC-B3FE-4C63-F53F5724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1801611"/>
            <a:ext cx="98311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8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Building the optimal approach with DP 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354E6-8570-9946-A94B-2EF870FA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5" y="1757121"/>
            <a:ext cx="898332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9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Building the optimal approach with DP 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9197D-4C34-B106-864A-3106786A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0" y="1682534"/>
            <a:ext cx="1053612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DP approach pseudocode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23DA7-3F91-95FD-86E3-12CCB79B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5" y="1555750"/>
            <a:ext cx="5869316" cy="48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2C72DD-70F1-B24C-D783-5260C59FD0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제목 3">
            <a:extLst>
              <a:ext uri="{FF2B5EF4-FFF2-40B4-BE49-F238E27FC236}">
                <a16:creationId xmlns:a16="http://schemas.microsoft.com/office/drawing/2014/main" id="{FE8FF0E2-E04C-F517-1C45-DB9403815C14}"/>
              </a:ext>
            </a:extLst>
          </p:cNvPr>
          <p:cNvSpPr txBox="1">
            <a:spLocks/>
          </p:cNvSpPr>
          <p:nvPr/>
        </p:nvSpPr>
        <p:spPr>
          <a:xfrm flipH="1">
            <a:off x="2047566" y="700674"/>
            <a:ext cx="3691304" cy="67710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defRPr sz="11500" b="1">
                <a:solidFill>
                  <a:schemeClr val="accent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400" b="0" dirty="0">
                <a:solidFill>
                  <a:schemeClr val="bg1"/>
                </a:solidFill>
                <a:cs typeface="Calibri" panose="020F0502020204030204" pitchFamily="34" charset="0"/>
              </a:rPr>
              <a:t>CONTENS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6119DF-77DB-DF90-A23F-4A449D5BFD13}"/>
              </a:ext>
            </a:extLst>
          </p:cNvPr>
          <p:cNvSpPr/>
          <p:nvPr/>
        </p:nvSpPr>
        <p:spPr>
          <a:xfrm>
            <a:off x="3514725" y="1416662"/>
            <a:ext cx="628650" cy="100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AB3A0-F538-FCBE-C661-154925A5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9" y="1903448"/>
            <a:ext cx="10155067" cy="328658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7FD127-074B-50FC-93A5-E29DB46FB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Time Complexity of the DP approach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5DF6B-903E-12A0-97D9-B588F6F2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8" y="1717368"/>
            <a:ext cx="1024080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Comparison of different approaches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43587-9579-43CD-6BBA-27F0D26B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7" y="1457338"/>
            <a:ext cx="8696060" cy="50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4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350D2-1C41-5990-0CFC-C518F560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7" y="1608992"/>
            <a:ext cx="1057422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C27DC-BFDF-20A5-D813-03282CDE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6" y="1649950"/>
            <a:ext cx="8893102" cy="463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텍스트, 노트북, 컴퓨터이(가) 표시된 사진&#10;&#10;자동 생성된 설명">
            <a:extLst>
              <a:ext uri="{FF2B5EF4-FFF2-40B4-BE49-F238E27FC236}">
                <a16:creationId xmlns:a16="http://schemas.microsoft.com/office/drawing/2014/main" id="{460E7338-E980-C29D-CE7A-53AB641E4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" b="9"/>
          <a:stretch>
            <a:fillRect/>
          </a:stretch>
        </p:blipFill>
        <p:spPr/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5F538776-8DFC-0A28-0661-916EB28F0DA7}"/>
              </a:ext>
            </a:extLst>
          </p:cNvPr>
          <p:cNvSpPr txBox="1">
            <a:spLocks/>
          </p:cNvSpPr>
          <p:nvPr/>
        </p:nvSpPr>
        <p:spPr>
          <a:xfrm flipH="1">
            <a:off x="973138" y="5083187"/>
            <a:ext cx="2800350" cy="369332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defRPr sz="11500" b="1">
                <a:solidFill>
                  <a:schemeClr val="accent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0" dirty="0">
                <a:solidFill>
                  <a:schemeClr val="bg1"/>
                </a:solidFill>
                <a:cs typeface="Calibri" panose="020F0502020204030204" pitchFamily="34" charset="0"/>
              </a:rPr>
              <a:t>Lorem </a:t>
            </a:r>
            <a:r>
              <a:rPr lang="en-US" altLang="ko-KR" sz="2400" b="0" dirty="0" err="1">
                <a:solidFill>
                  <a:schemeClr val="bg1"/>
                </a:solidFill>
                <a:cs typeface="Calibri" panose="020F0502020204030204" pitchFamily="34" charset="0"/>
              </a:rPr>
              <a:t>ipsu</a:t>
            </a:r>
            <a:r>
              <a:rPr lang="en-US" altLang="ko-KR" sz="2400" b="0" dirty="0">
                <a:solidFill>
                  <a:schemeClr val="bg1"/>
                </a:solidFill>
                <a:cs typeface="Calibri" panose="020F0502020204030204" pitchFamily="34" charset="0"/>
              </a:rPr>
              <a:t> 01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79DD2FBE-DB07-79E5-C961-81FBC880C707}"/>
              </a:ext>
            </a:extLst>
          </p:cNvPr>
          <p:cNvSpPr txBox="1">
            <a:spLocks/>
          </p:cNvSpPr>
          <p:nvPr/>
        </p:nvSpPr>
        <p:spPr>
          <a:xfrm flipH="1">
            <a:off x="5421923" y="2153899"/>
            <a:ext cx="3691304" cy="67710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defRPr sz="11500" b="1">
                <a:solidFill>
                  <a:schemeClr val="accent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4400" b="0" dirty="0">
                <a:solidFill>
                  <a:schemeClr val="tx2"/>
                </a:solidFill>
                <a:cs typeface="Calibri" panose="020F0502020204030204" pitchFamily="34" charset="0"/>
              </a:rPr>
              <a:t>Thank you.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4E9CC-62B3-EEDB-501E-0D21B0DE82C9}"/>
              </a:ext>
            </a:extLst>
          </p:cNvPr>
          <p:cNvSpPr/>
          <p:nvPr/>
        </p:nvSpPr>
        <p:spPr>
          <a:xfrm>
            <a:off x="5517173" y="1891319"/>
            <a:ext cx="628650" cy="10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2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70E495-791A-0FE4-BE54-FE2C575F91A5}"/>
              </a:ext>
            </a:extLst>
          </p:cNvPr>
          <p:cNvGrpSpPr/>
          <p:nvPr/>
        </p:nvGrpSpPr>
        <p:grpSpPr>
          <a:xfrm>
            <a:off x="9078815" y="2174098"/>
            <a:ext cx="801473" cy="636710"/>
            <a:chOff x="3465513" y="3825875"/>
            <a:chExt cx="911225" cy="723900"/>
          </a:xfrm>
          <a:solidFill>
            <a:schemeClr val="bg1">
              <a:lumMod val="95000"/>
            </a:schemeClr>
          </a:solidFill>
        </p:grpSpPr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845E82E8-DC1B-48BC-077E-11D8F43FF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238" y="4370388"/>
              <a:ext cx="322263" cy="147638"/>
            </a:xfrm>
            <a:custGeom>
              <a:avLst/>
              <a:gdLst>
                <a:gd name="T0" fmla="*/ 115 w 203"/>
                <a:gd name="T1" fmla="*/ 67 h 93"/>
                <a:gd name="T2" fmla="*/ 115 w 203"/>
                <a:gd name="T3" fmla="*/ 0 h 93"/>
                <a:gd name="T4" fmla="*/ 88 w 203"/>
                <a:gd name="T5" fmla="*/ 0 h 93"/>
                <a:gd name="T6" fmla="*/ 88 w 203"/>
                <a:gd name="T7" fmla="*/ 67 h 93"/>
                <a:gd name="T8" fmla="*/ 0 w 203"/>
                <a:gd name="T9" fmla="*/ 67 h 93"/>
                <a:gd name="T10" fmla="*/ 0 w 203"/>
                <a:gd name="T11" fmla="*/ 93 h 93"/>
                <a:gd name="T12" fmla="*/ 203 w 203"/>
                <a:gd name="T13" fmla="*/ 93 h 93"/>
                <a:gd name="T14" fmla="*/ 203 w 203"/>
                <a:gd name="T15" fmla="*/ 67 h 93"/>
                <a:gd name="T16" fmla="*/ 115 w 203"/>
                <a:gd name="T17" fmla="*/ 6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93">
                  <a:moveTo>
                    <a:pt x="115" y="67"/>
                  </a:moveTo>
                  <a:lnTo>
                    <a:pt x="115" y="0"/>
                  </a:lnTo>
                  <a:lnTo>
                    <a:pt x="88" y="0"/>
                  </a:lnTo>
                  <a:lnTo>
                    <a:pt x="88" y="67"/>
                  </a:lnTo>
                  <a:lnTo>
                    <a:pt x="0" y="67"/>
                  </a:lnTo>
                  <a:lnTo>
                    <a:pt x="0" y="93"/>
                  </a:lnTo>
                  <a:lnTo>
                    <a:pt x="203" y="93"/>
                  </a:lnTo>
                  <a:lnTo>
                    <a:pt x="203" y="67"/>
                  </a:lnTo>
                  <a:lnTo>
                    <a:pt x="11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6A509A4C-49F1-AA79-A7D6-FF8692CB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3825875"/>
              <a:ext cx="747713" cy="563563"/>
            </a:xfrm>
            <a:custGeom>
              <a:avLst/>
              <a:gdLst>
                <a:gd name="T0" fmla="*/ 178 w 197"/>
                <a:gd name="T1" fmla="*/ 0 h 148"/>
                <a:gd name="T2" fmla="*/ 18 w 197"/>
                <a:gd name="T3" fmla="*/ 0 h 148"/>
                <a:gd name="T4" fmla="*/ 0 w 197"/>
                <a:gd name="T5" fmla="*/ 19 h 148"/>
                <a:gd name="T6" fmla="*/ 0 w 197"/>
                <a:gd name="T7" fmla="*/ 130 h 148"/>
                <a:gd name="T8" fmla="*/ 18 w 197"/>
                <a:gd name="T9" fmla="*/ 148 h 148"/>
                <a:gd name="T10" fmla="*/ 134 w 197"/>
                <a:gd name="T11" fmla="*/ 148 h 148"/>
                <a:gd name="T12" fmla="*/ 133 w 197"/>
                <a:gd name="T13" fmla="*/ 143 h 148"/>
                <a:gd name="T14" fmla="*/ 133 w 197"/>
                <a:gd name="T15" fmla="*/ 137 h 148"/>
                <a:gd name="T16" fmla="*/ 18 w 197"/>
                <a:gd name="T17" fmla="*/ 137 h 148"/>
                <a:gd name="T18" fmla="*/ 11 w 197"/>
                <a:gd name="T19" fmla="*/ 130 h 148"/>
                <a:gd name="T20" fmla="*/ 11 w 197"/>
                <a:gd name="T21" fmla="*/ 19 h 148"/>
                <a:gd name="T22" fmla="*/ 18 w 197"/>
                <a:gd name="T23" fmla="*/ 12 h 148"/>
                <a:gd name="T24" fmla="*/ 178 w 197"/>
                <a:gd name="T25" fmla="*/ 12 h 148"/>
                <a:gd name="T26" fmla="*/ 186 w 197"/>
                <a:gd name="T27" fmla="*/ 19 h 148"/>
                <a:gd name="T28" fmla="*/ 186 w 197"/>
                <a:gd name="T29" fmla="*/ 50 h 148"/>
                <a:gd name="T30" fmla="*/ 191 w 197"/>
                <a:gd name="T31" fmla="*/ 50 h 148"/>
                <a:gd name="T32" fmla="*/ 197 w 197"/>
                <a:gd name="T33" fmla="*/ 50 h 148"/>
                <a:gd name="T34" fmla="*/ 197 w 197"/>
                <a:gd name="T35" fmla="*/ 50 h 148"/>
                <a:gd name="T36" fmla="*/ 197 w 197"/>
                <a:gd name="T37" fmla="*/ 19 h 148"/>
                <a:gd name="T38" fmla="*/ 178 w 197"/>
                <a:gd name="T3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" h="148">
                  <a:moveTo>
                    <a:pt x="17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0"/>
                    <a:pt x="8" y="148"/>
                    <a:pt x="18" y="148"/>
                  </a:cubicBezTo>
                  <a:cubicBezTo>
                    <a:pt x="134" y="148"/>
                    <a:pt x="134" y="148"/>
                    <a:pt x="134" y="148"/>
                  </a:cubicBezTo>
                  <a:cubicBezTo>
                    <a:pt x="134" y="146"/>
                    <a:pt x="133" y="145"/>
                    <a:pt x="133" y="143"/>
                  </a:cubicBezTo>
                  <a:cubicBezTo>
                    <a:pt x="133" y="141"/>
                    <a:pt x="133" y="139"/>
                    <a:pt x="133" y="13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4" y="137"/>
                    <a:pt x="11" y="134"/>
                    <a:pt x="11" y="13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82" y="12"/>
                    <a:pt x="186" y="15"/>
                    <a:pt x="186" y="19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9"/>
                    <a:pt x="188" y="0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9FF33503-7DC0-56EB-3CA4-E586DD434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4305300"/>
              <a:ext cx="22225" cy="23813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4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6 w 6"/>
                <a:gd name="T13" fmla="*/ 0 h 6"/>
                <a:gd name="T14" fmla="*/ 6 w 6"/>
                <a:gd name="T15" fmla="*/ 0 h 6"/>
                <a:gd name="T16" fmla="*/ 0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F818A108-AE40-8AA2-6474-41899328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4305300"/>
              <a:ext cx="22225" cy="23813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1 w 6"/>
                <a:gd name="T5" fmla="*/ 4 h 6"/>
                <a:gd name="T6" fmla="*/ 0 w 6"/>
                <a:gd name="T7" fmla="*/ 6 h 6"/>
                <a:gd name="T8" fmla="*/ 6 w 6"/>
                <a:gd name="T9" fmla="*/ 6 h 6"/>
                <a:gd name="T10" fmla="*/ 6 w 6"/>
                <a:gd name="T11" fmla="*/ 4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C5274936-42E0-74B8-7686-C9AA6AF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4283075"/>
              <a:ext cx="22225" cy="22225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6 h 6"/>
                <a:gd name="T8" fmla="*/ 6 w 6"/>
                <a:gd name="T9" fmla="*/ 0 h 6"/>
                <a:gd name="T10" fmla="*/ 6 w 6"/>
                <a:gd name="T11" fmla="*/ 0 h 6"/>
                <a:gd name="T12" fmla="*/ 0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24965D73-71D8-C445-A105-AAB35D2EF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951" y="4283075"/>
              <a:ext cx="19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E45CCA93-10EA-0941-093B-3F2DF3BBB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0338" y="4016375"/>
              <a:ext cx="406400" cy="533400"/>
            </a:xfrm>
            <a:custGeom>
              <a:avLst/>
              <a:gdLst>
                <a:gd name="T0" fmla="*/ 83 w 107"/>
                <a:gd name="T1" fmla="*/ 41 h 140"/>
                <a:gd name="T2" fmla="*/ 83 w 107"/>
                <a:gd name="T3" fmla="*/ 19 h 140"/>
                <a:gd name="T4" fmla="*/ 64 w 107"/>
                <a:gd name="T5" fmla="*/ 0 h 140"/>
                <a:gd name="T6" fmla="*/ 64 w 107"/>
                <a:gd name="T7" fmla="*/ 0 h 140"/>
                <a:gd name="T8" fmla="*/ 58 w 107"/>
                <a:gd name="T9" fmla="*/ 0 h 140"/>
                <a:gd name="T10" fmla="*/ 53 w 107"/>
                <a:gd name="T11" fmla="*/ 0 h 140"/>
                <a:gd name="T12" fmla="*/ 44 w 107"/>
                <a:gd name="T13" fmla="*/ 0 h 140"/>
                <a:gd name="T14" fmla="*/ 24 w 107"/>
                <a:gd name="T15" fmla="*/ 19 h 140"/>
                <a:gd name="T16" fmla="*/ 24 w 107"/>
                <a:gd name="T17" fmla="*/ 41 h 140"/>
                <a:gd name="T18" fmla="*/ 0 w 107"/>
                <a:gd name="T19" fmla="*/ 86 h 140"/>
                <a:gd name="T20" fmla="*/ 0 w 107"/>
                <a:gd name="T21" fmla="*/ 87 h 140"/>
                <a:gd name="T22" fmla="*/ 0 w 107"/>
                <a:gd name="T23" fmla="*/ 93 h 140"/>
                <a:gd name="T24" fmla="*/ 1 w 107"/>
                <a:gd name="T25" fmla="*/ 98 h 140"/>
                <a:gd name="T26" fmla="*/ 54 w 107"/>
                <a:gd name="T27" fmla="*/ 140 h 140"/>
                <a:gd name="T28" fmla="*/ 107 w 107"/>
                <a:gd name="T29" fmla="*/ 86 h 140"/>
                <a:gd name="T30" fmla="*/ 83 w 107"/>
                <a:gd name="T31" fmla="*/ 41 h 140"/>
                <a:gd name="T32" fmla="*/ 35 w 107"/>
                <a:gd name="T33" fmla="*/ 19 h 140"/>
                <a:gd name="T34" fmla="*/ 44 w 107"/>
                <a:gd name="T35" fmla="*/ 11 h 140"/>
                <a:gd name="T36" fmla="*/ 53 w 107"/>
                <a:gd name="T37" fmla="*/ 11 h 140"/>
                <a:gd name="T38" fmla="*/ 58 w 107"/>
                <a:gd name="T39" fmla="*/ 11 h 140"/>
                <a:gd name="T40" fmla="*/ 64 w 107"/>
                <a:gd name="T41" fmla="*/ 11 h 140"/>
                <a:gd name="T42" fmla="*/ 64 w 107"/>
                <a:gd name="T43" fmla="*/ 11 h 140"/>
                <a:gd name="T44" fmla="*/ 72 w 107"/>
                <a:gd name="T45" fmla="*/ 19 h 140"/>
                <a:gd name="T46" fmla="*/ 72 w 107"/>
                <a:gd name="T47" fmla="*/ 35 h 140"/>
                <a:gd name="T48" fmla="*/ 64 w 107"/>
                <a:gd name="T49" fmla="*/ 33 h 140"/>
                <a:gd name="T50" fmla="*/ 58 w 107"/>
                <a:gd name="T51" fmla="*/ 32 h 140"/>
                <a:gd name="T52" fmla="*/ 54 w 107"/>
                <a:gd name="T53" fmla="*/ 32 h 140"/>
                <a:gd name="T54" fmla="*/ 53 w 107"/>
                <a:gd name="T55" fmla="*/ 32 h 140"/>
                <a:gd name="T56" fmla="*/ 35 w 107"/>
                <a:gd name="T57" fmla="*/ 35 h 140"/>
                <a:gd name="T58" fmla="*/ 35 w 107"/>
                <a:gd name="T59" fmla="*/ 19 h 140"/>
                <a:gd name="T60" fmla="*/ 54 w 107"/>
                <a:gd name="T61" fmla="*/ 128 h 140"/>
                <a:gd name="T62" fmla="*/ 13 w 107"/>
                <a:gd name="T63" fmla="*/ 98 h 140"/>
                <a:gd name="T64" fmla="*/ 12 w 107"/>
                <a:gd name="T65" fmla="*/ 93 h 140"/>
                <a:gd name="T66" fmla="*/ 11 w 107"/>
                <a:gd name="T67" fmla="*/ 87 h 140"/>
                <a:gd name="T68" fmla="*/ 11 w 107"/>
                <a:gd name="T69" fmla="*/ 86 h 140"/>
                <a:gd name="T70" fmla="*/ 24 w 107"/>
                <a:gd name="T71" fmla="*/ 55 h 140"/>
                <a:gd name="T72" fmla="*/ 30 w 107"/>
                <a:gd name="T73" fmla="*/ 50 h 140"/>
                <a:gd name="T74" fmla="*/ 35 w 107"/>
                <a:gd name="T75" fmla="*/ 47 h 140"/>
                <a:gd name="T76" fmla="*/ 53 w 107"/>
                <a:gd name="T77" fmla="*/ 43 h 140"/>
                <a:gd name="T78" fmla="*/ 54 w 107"/>
                <a:gd name="T79" fmla="*/ 43 h 140"/>
                <a:gd name="T80" fmla="*/ 58 w 107"/>
                <a:gd name="T81" fmla="*/ 43 h 140"/>
                <a:gd name="T82" fmla="*/ 64 w 107"/>
                <a:gd name="T83" fmla="*/ 44 h 140"/>
                <a:gd name="T84" fmla="*/ 72 w 107"/>
                <a:gd name="T85" fmla="*/ 47 h 140"/>
                <a:gd name="T86" fmla="*/ 77 w 107"/>
                <a:gd name="T87" fmla="*/ 50 h 140"/>
                <a:gd name="T88" fmla="*/ 83 w 107"/>
                <a:gd name="T89" fmla="*/ 55 h 140"/>
                <a:gd name="T90" fmla="*/ 96 w 107"/>
                <a:gd name="T91" fmla="*/ 86 h 140"/>
                <a:gd name="T92" fmla="*/ 54 w 107"/>
                <a:gd name="T93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40">
                  <a:moveTo>
                    <a:pt x="83" y="41"/>
                  </a:moveTo>
                  <a:cubicBezTo>
                    <a:pt x="83" y="19"/>
                    <a:pt x="83" y="19"/>
                    <a:pt x="83" y="19"/>
                  </a:cubicBezTo>
                  <a:cubicBezTo>
                    <a:pt x="83" y="8"/>
                    <a:pt x="7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3" y="0"/>
                    <a:pt x="24" y="8"/>
                    <a:pt x="24" y="19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9" y="50"/>
                    <a:pt x="0" y="67"/>
                    <a:pt x="0" y="86"/>
                  </a:cubicBezTo>
                  <a:cubicBezTo>
                    <a:pt x="0" y="86"/>
                    <a:pt x="0" y="87"/>
                    <a:pt x="0" y="87"/>
                  </a:cubicBezTo>
                  <a:cubicBezTo>
                    <a:pt x="0" y="89"/>
                    <a:pt x="0" y="91"/>
                    <a:pt x="0" y="93"/>
                  </a:cubicBezTo>
                  <a:cubicBezTo>
                    <a:pt x="0" y="95"/>
                    <a:pt x="1" y="96"/>
                    <a:pt x="1" y="98"/>
                  </a:cubicBezTo>
                  <a:cubicBezTo>
                    <a:pt x="7" y="122"/>
                    <a:pt x="28" y="140"/>
                    <a:pt x="54" y="140"/>
                  </a:cubicBezTo>
                  <a:cubicBezTo>
                    <a:pt x="83" y="140"/>
                    <a:pt x="107" y="115"/>
                    <a:pt x="107" y="86"/>
                  </a:cubicBezTo>
                  <a:cubicBezTo>
                    <a:pt x="107" y="67"/>
                    <a:pt x="98" y="50"/>
                    <a:pt x="83" y="41"/>
                  </a:cubicBezTo>
                  <a:close/>
                  <a:moveTo>
                    <a:pt x="35" y="19"/>
                  </a:moveTo>
                  <a:cubicBezTo>
                    <a:pt x="35" y="15"/>
                    <a:pt x="39" y="11"/>
                    <a:pt x="44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8" y="11"/>
                    <a:pt x="72" y="15"/>
                    <a:pt x="72" y="19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69" y="34"/>
                    <a:pt x="67" y="33"/>
                    <a:pt x="64" y="33"/>
                  </a:cubicBezTo>
                  <a:cubicBezTo>
                    <a:pt x="62" y="32"/>
                    <a:pt x="60" y="32"/>
                    <a:pt x="58" y="32"/>
                  </a:cubicBezTo>
                  <a:cubicBezTo>
                    <a:pt x="57" y="32"/>
                    <a:pt x="55" y="32"/>
                    <a:pt x="54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47" y="32"/>
                    <a:pt x="41" y="33"/>
                    <a:pt x="35" y="35"/>
                  </a:cubicBezTo>
                  <a:lnTo>
                    <a:pt x="35" y="19"/>
                  </a:lnTo>
                  <a:close/>
                  <a:moveTo>
                    <a:pt x="54" y="128"/>
                  </a:moveTo>
                  <a:cubicBezTo>
                    <a:pt x="34" y="128"/>
                    <a:pt x="18" y="116"/>
                    <a:pt x="13" y="98"/>
                  </a:cubicBezTo>
                  <a:cubicBezTo>
                    <a:pt x="12" y="96"/>
                    <a:pt x="12" y="95"/>
                    <a:pt x="12" y="93"/>
                  </a:cubicBezTo>
                  <a:cubicBezTo>
                    <a:pt x="11" y="91"/>
                    <a:pt x="11" y="89"/>
                    <a:pt x="11" y="87"/>
                  </a:cubicBezTo>
                  <a:cubicBezTo>
                    <a:pt x="11" y="87"/>
                    <a:pt x="11" y="86"/>
                    <a:pt x="11" y="86"/>
                  </a:cubicBezTo>
                  <a:cubicBezTo>
                    <a:pt x="11" y="74"/>
                    <a:pt x="16" y="63"/>
                    <a:pt x="24" y="55"/>
                  </a:cubicBezTo>
                  <a:cubicBezTo>
                    <a:pt x="26" y="53"/>
                    <a:pt x="28" y="52"/>
                    <a:pt x="30" y="50"/>
                  </a:cubicBezTo>
                  <a:cubicBezTo>
                    <a:pt x="32" y="49"/>
                    <a:pt x="33" y="48"/>
                    <a:pt x="35" y="47"/>
                  </a:cubicBezTo>
                  <a:cubicBezTo>
                    <a:pt x="41" y="45"/>
                    <a:pt x="46" y="43"/>
                    <a:pt x="53" y="43"/>
                  </a:cubicBezTo>
                  <a:cubicBezTo>
                    <a:pt x="53" y="43"/>
                    <a:pt x="53" y="43"/>
                    <a:pt x="54" y="43"/>
                  </a:cubicBezTo>
                  <a:cubicBezTo>
                    <a:pt x="55" y="43"/>
                    <a:pt x="57" y="43"/>
                    <a:pt x="58" y="43"/>
                  </a:cubicBezTo>
                  <a:cubicBezTo>
                    <a:pt x="60" y="44"/>
                    <a:pt x="62" y="44"/>
                    <a:pt x="64" y="44"/>
                  </a:cubicBezTo>
                  <a:cubicBezTo>
                    <a:pt x="67" y="45"/>
                    <a:pt x="69" y="46"/>
                    <a:pt x="72" y="47"/>
                  </a:cubicBezTo>
                  <a:cubicBezTo>
                    <a:pt x="74" y="48"/>
                    <a:pt x="76" y="49"/>
                    <a:pt x="77" y="50"/>
                  </a:cubicBezTo>
                  <a:cubicBezTo>
                    <a:pt x="79" y="52"/>
                    <a:pt x="81" y="53"/>
                    <a:pt x="83" y="55"/>
                  </a:cubicBezTo>
                  <a:cubicBezTo>
                    <a:pt x="91" y="63"/>
                    <a:pt x="96" y="74"/>
                    <a:pt x="96" y="86"/>
                  </a:cubicBezTo>
                  <a:cubicBezTo>
                    <a:pt x="96" y="109"/>
                    <a:pt x="77" y="128"/>
                    <a:pt x="5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991B53D5-EA98-CF74-B2F7-F69BCB774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4252913"/>
              <a:ext cx="111125" cy="174625"/>
            </a:xfrm>
            <a:custGeom>
              <a:avLst/>
              <a:gdLst>
                <a:gd name="T0" fmla="*/ 29 w 29"/>
                <a:gd name="T1" fmla="*/ 15 h 46"/>
                <a:gd name="T2" fmla="*/ 15 w 29"/>
                <a:gd name="T3" fmla="*/ 0 h 46"/>
                <a:gd name="T4" fmla="*/ 0 w 29"/>
                <a:gd name="T5" fmla="*/ 15 h 46"/>
                <a:gd name="T6" fmla="*/ 9 w 29"/>
                <a:gd name="T7" fmla="*/ 29 h 46"/>
                <a:gd name="T8" fmla="*/ 9 w 29"/>
                <a:gd name="T9" fmla="*/ 41 h 46"/>
                <a:gd name="T10" fmla="*/ 15 w 29"/>
                <a:gd name="T11" fmla="*/ 46 h 46"/>
                <a:gd name="T12" fmla="*/ 20 w 29"/>
                <a:gd name="T13" fmla="*/ 41 h 46"/>
                <a:gd name="T14" fmla="*/ 20 w 29"/>
                <a:gd name="T15" fmla="*/ 29 h 46"/>
                <a:gd name="T16" fmla="*/ 29 w 29"/>
                <a:gd name="T17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6">
                  <a:moveTo>
                    <a:pt x="29" y="15"/>
                  </a:moveTo>
                  <a:cubicBezTo>
                    <a:pt x="29" y="7"/>
                    <a:pt x="23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1"/>
                    <a:pt x="4" y="26"/>
                    <a:pt x="9" y="2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12" y="46"/>
                    <a:pt x="15" y="46"/>
                  </a:cubicBezTo>
                  <a:cubicBezTo>
                    <a:pt x="17" y="46"/>
                    <a:pt x="20" y="44"/>
                    <a:pt x="20" y="4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5" y="26"/>
                    <a:pt x="29" y="21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DBADDBB4-C722-7816-071C-84F51A7EE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1" y="4013200"/>
              <a:ext cx="387350" cy="193675"/>
            </a:xfrm>
            <a:custGeom>
              <a:avLst/>
              <a:gdLst>
                <a:gd name="T0" fmla="*/ 102 w 102"/>
                <a:gd name="T1" fmla="*/ 20 h 51"/>
                <a:gd name="T2" fmla="*/ 50 w 102"/>
                <a:gd name="T3" fmla="*/ 20 h 51"/>
                <a:gd name="T4" fmla="*/ 25 w 102"/>
                <a:gd name="T5" fmla="*/ 0 h 51"/>
                <a:gd name="T6" fmla="*/ 0 w 102"/>
                <a:gd name="T7" fmla="*/ 25 h 51"/>
                <a:gd name="T8" fmla="*/ 25 w 102"/>
                <a:gd name="T9" fmla="*/ 51 h 51"/>
                <a:gd name="T10" fmla="*/ 50 w 102"/>
                <a:gd name="T11" fmla="*/ 31 h 51"/>
                <a:gd name="T12" fmla="*/ 67 w 102"/>
                <a:gd name="T13" fmla="*/ 31 h 51"/>
                <a:gd name="T14" fmla="*/ 67 w 102"/>
                <a:gd name="T15" fmla="*/ 48 h 51"/>
                <a:gd name="T16" fmla="*/ 78 w 102"/>
                <a:gd name="T17" fmla="*/ 48 h 51"/>
                <a:gd name="T18" fmla="*/ 78 w 102"/>
                <a:gd name="T19" fmla="*/ 31 h 51"/>
                <a:gd name="T20" fmla="*/ 102 w 102"/>
                <a:gd name="T21" fmla="*/ 31 h 51"/>
                <a:gd name="T22" fmla="*/ 102 w 102"/>
                <a:gd name="T23" fmla="*/ 20 h 51"/>
                <a:gd name="T24" fmla="*/ 25 w 102"/>
                <a:gd name="T25" fmla="*/ 39 h 51"/>
                <a:gd name="T26" fmla="*/ 11 w 102"/>
                <a:gd name="T27" fmla="*/ 25 h 51"/>
                <a:gd name="T28" fmla="*/ 25 w 102"/>
                <a:gd name="T29" fmla="*/ 11 h 51"/>
                <a:gd name="T30" fmla="*/ 39 w 102"/>
                <a:gd name="T31" fmla="*/ 25 h 51"/>
                <a:gd name="T32" fmla="*/ 25 w 102"/>
                <a:gd name="T33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51">
                  <a:moveTo>
                    <a:pt x="102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47" y="8"/>
                    <a:pt x="37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1"/>
                    <a:pt x="25" y="51"/>
                  </a:cubicBezTo>
                  <a:cubicBezTo>
                    <a:pt x="37" y="51"/>
                    <a:pt x="47" y="42"/>
                    <a:pt x="50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102" y="31"/>
                    <a:pt x="102" y="31"/>
                    <a:pt x="102" y="31"/>
                  </a:cubicBezTo>
                  <a:lnTo>
                    <a:pt x="102" y="20"/>
                  </a:lnTo>
                  <a:close/>
                  <a:moveTo>
                    <a:pt x="25" y="39"/>
                  </a:moveTo>
                  <a:cubicBezTo>
                    <a:pt x="17" y="39"/>
                    <a:pt x="11" y="33"/>
                    <a:pt x="11" y="25"/>
                  </a:cubicBezTo>
                  <a:cubicBezTo>
                    <a:pt x="11" y="17"/>
                    <a:pt x="17" y="11"/>
                    <a:pt x="25" y="11"/>
                  </a:cubicBezTo>
                  <a:cubicBezTo>
                    <a:pt x="33" y="11"/>
                    <a:pt x="39" y="17"/>
                    <a:pt x="39" y="25"/>
                  </a:cubicBezTo>
                  <a:cubicBezTo>
                    <a:pt x="39" y="33"/>
                    <a:pt x="33" y="39"/>
                    <a:pt x="2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6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>
                <a:solidFill>
                  <a:schemeClr val="bg1"/>
                </a:solidFill>
              </a:rPr>
              <a:t>Problem Description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09478E-DA9C-3C30-2679-4DA4A000B76B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55624" y="1689551"/>
            <a:ext cx="7908924" cy="234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Organize an English dictionary in a </a:t>
            </a:r>
            <a:r>
              <a:rPr lang="en-US" sz="2000" b="1" dirty="0"/>
              <a:t>binary search tree</a:t>
            </a:r>
            <a:r>
              <a:rPr lang="en-US" sz="2000" dirty="0"/>
              <a:t>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Minimize the </a:t>
            </a:r>
            <a:r>
              <a:rPr lang="en-US" sz="2000" b="1" dirty="0"/>
              <a:t>average lookup time</a:t>
            </a:r>
            <a:r>
              <a:rPr lang="en-US" sz="2000" dirty="0"/>
              <a:t> based on search probabilities.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 tree that minimizes the expected search cost.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>
                <a:solidFill>
                  <a:schemeClr val="bg1"/>
                </a:solidFill>
              </a:rPr>
              <a:t>Its significance and applications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09478E-DA9C-3C30-2679-4DA4A000B76B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473073" y="1671811"/>
            <a:ext cx="10941051" cy="443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Efficient Search Operations: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Reduces average search time for frequently accessed items, improving performance.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Memory Optimization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Minimizes unnecessary memory accesses for rare or non-existent queries.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Digital Dictionaries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Faster word lookups for language processing and spell-checking.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Database Indexing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Organizing database keys to improve query efficiency.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Compiler Design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Optimizing symbol tables for frequently used variables or instructions.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Data Retrieval Systems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Efficiently managing and querying large-scale hierarchical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Information Retrieval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Search optimization for libraries, search engines, or document systems.</a:t>
            </a:r>
          </a:p>
        </p:txBody>
      </p:sp>
    </p:spTree>
    <p:extLst>
      <p:ext uri="{BB962C8B-B14F-4D97-AF65-F5344CB8AC3E}">
        <p14:creationId xmlns:p14="http://schemas.microsoft.com/office/powerpoint/2010/main" val="68647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12106" y="575580"/>
            <a:ext cx="10896601" cy="846574"/>
          </a:xfrm>
        </p:spPr>
        <p:txBody>
          <a:bodyPr/>
          <a:lstStyle/>
          <a:p>
            <a:r>
              <a:rPr lang="en-CA" dirty="0"/>
              <a:t>Related Work and Techniques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09478E-DA9C-3C30-2679-4DA4A000B76B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447673" y="1490063"/>
            <a:ext cx="11483977" cy="499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Dynamic Programming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Used to solve the OBST problem efficiently by breaking it into subproblems.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Huffman Encoding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Similar concept of minimizing weighted path lengths, focusing on probabilities.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Greedy Algorithms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Explored for tree construction but lack global optimization compared to dynamic programming.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Matrix Chain Multiplication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Shares structural similarity with OBST, solved via dynamic programming.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Balanced Trees (AVL, RBT):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Ensure height-balanced trees but ignore probabilistic search frequencies.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B-Trees and B+ Trees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Widely used in databases; ensure balanced structures with efficient access.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Adaptive Tree Algorithms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Dynamically reorganize trees based on access patterns, extending OBST concepts.</a:t>
            </a:r>
          </a:p>
        </p:txBody>
      </p:sp>
    </p:spTree>
    <p:extLst>
      <p:ext uri="{BB962C8B-B14F-4D97-AF65-F5344CB8AC3E}">
        <p14:creationId xmlns:p14="http://schemas.microsoft.com/office/powerpoint/2010/main" val="121035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inputs?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F7DBE-209F-617D-011D-B2162342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9" y="1400555"/>
            <a:ext cx="6201641" cy="54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need dummy keys?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09478E-DA9C-3C30-2679-4DA4A000B76B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306385" y="2696018"/>
            <a:ext cx="10793415" cy="247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Dummy keys represent unsuccessful search cases in the binary search tree (BST).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They account for searches where the query is for a value not present in the set of keys.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an optimal binary search tree, dummy keys are used to maintain the continuity of the structure and properly calculate the expected cost of all possible searches (both successful and unsuccessful).</a:t>
            </a:r>
          </a:p>
        </p:txBody>
      </p:sp>
    </p:spTree>
    <p:extLst>
      <p:ext uri="{BB962C8B-B14F-4D97-AF65-F5344CB8AC3E}">
        <p14:creationId xmlns:p14="http://schemas.microsoft.com/office/powerpoint/2010/main" val="323941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Definition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EC61-4CD6-E7A6-C7F6-8F17AB59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66" y="1479550"/>
            <a:ext cx="8383675" cy="50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Definition Example 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D0C02-95B2-8673-9E37-95A49842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225"/>
            <a:ext cx="5687219" cy="4829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DDE3A-0F26-4DF0-520B-4320EB3C9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53" y="1814287"/>
            <a:ext cx="2819794" cy="3229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1C4C1-1A11-6C3A-F428-094B75C49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138" y="1685666"/>
            <a:ext cx="244826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60">
      <a:dk1>
        <a:sysClr val="windowText" lastClr="000000"/>
      </a:dk1>
      <a:lt1>
        <a:srgbClr val="FFFFFF"/>
      </a:lt1>
      <a:dk2>
        <a:srgbClr val="1E2224"/>
      </a:dk2>
      <a:lt2>
        <a:srgbClr val="FFFFFF"/>
      </a:lt2>
      <a:accent1>
        <a:srgbClr val="003980"/>
      </a:accent1>
      <a:accent2>
        <a:srgbClr val="005ED0"/>
      </a:accent2>
      <a:accent3>
        <a:srgbClr val="01B28D"/>
      </a:accent3>
      <a:accent4>
        <a:srgbClr val="82DF74"/>
      </a:accent4>
      <a:accent5>
        <a:srgbClr val="3BB0FF"/>
      </a:accent5>
      <a:accent6>
        <a:srgbClr val="222E60"/>
      </a:accent6>
      <a:hlink>
        <a:srgbClr val="FF8B7F"/>
      </a:hlink>
      <a:folHlink>
        <a:srgbClr val="954F72"/>
      </a:folHlink>
    </a:clrScheme>
    <a:fontScheme name="Montserrat SemiBold, Calibri">
      <a:majorFont>
        <a:latin typeface="Montserrat Semi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25692</TotalTime>
  <Words>530</Words>
  <Application>Microsoft Office PowerPoint</Application>
  <PresentationFormat>Widescreen</PresentationFormat>
  <Paragraphs>75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Montserrat SemiBold</vt:lpstr>
      <vt:lpstr>Arial</vt:lpstr>
      <vt:lpstr>Malgun Gothic</vt:lpstr>
      <vt:lpstr>Office 테마</vt:lpstr>
      <vt:lpstr>Adv Algorithms Final Project</vt:lpstr>
      <vt:lpstr>PowerPoint Presentation</vt:lpstr>
      <vt:lpstr>Problem Description</vt:lpstr>
      <vt:lpstr>Its significance and applications</vt:lpstr>
      <vt:lpstr>Related Work and Techniques</vt:lpstr>
      <vt:lpstr>What are the inputs?</vt:lpstr>
      <vt:lpstr>Why do we need dummy keys?</vt:lpstr>
      <vt:lpstr>Cost Definition</vt:lpstr>
      <vt:lpstr>Cost Definition Example (1)</vt:lpstr>
      <vt:lpstr>Cost Definition Example (2)</vt:lpstr>
      <vt:lpstr>Cost Definition Example (3)</vt:lpstr>
      <vt:lpstr>Points</vt:lpstr>
      <vt:lpstr>Time Complexity of Naïve Approach (1)</vt:lpstr>
      <vt:lpstr>Time Complexity of Naïve Approach (2)</vt:lpstr>
      <vt:lpstr>Time Complexity of Naïve Approach (3)</vt:lpstr>
      <vt:lpstr>Building the optimal approach with DP (1)</vt:lpstr>
      <vt:lpstr>Building the optimal approach with DP (2)</vt:lpstr>
      <vt:lpstr>Building the optimal approach with DP (3)</vt:lpstr>
      <vt:lpstr>DP approach pseudocode</vt:lpstr>
      <vt:lpstr>Time Complexity of the DP approach</vt:lpstr>
      <vt:lpstr>Comparison of different approaches</vt:lpstr>
      <vt:lpstr>Demo</vt:lpstr>
      <vt:lpstr>References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Armin Fe</cp:lastModifiedBy>
  <cp:revision>4</cp:revision>
  <dcterms:created xsi:type="dcterms:W3CDTF">2019-02-04T04:34:17Z</dcterms:created>
  <dcterms:modified xsi:type="dcterms:W3CDTF">2024-11-27T18:42:50Z</dcterms:modified>
  <cp:category>www.slidemembers.com</cp:category>
</cp:coreProperties>
</file>